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3" autoAdjust="0"/>
    <p:restoredTop sz="94660"/>
  </p:normalViewPr>
  <p:slideViewPr>
    <p:cSldViewPr snapToGrid="0">
      <p:cViewPr>
        <p:scale>
          <a:sx n="57" d="100"/>
          <a:sy n="57" d="100"/>
        </p:scale>
        <p:origin x="42"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6D61D-E889-4DDB-AB7A-5F5E17A1AC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597AEAF-D016-4811-8E87-BB87EF529D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A9A2843-2E54-4D21-A7F2-538BB2F8D9BD}"/>
              </a:ext>
            </a:extLst>
          </p:cNvPr>
          <p:cNvSpPr>
            <a:spLocks noGrp="1"/>
          </p:cNvSpPr>
          <p:nvPr>
            <p:ph type="dt" sz="half" idx="10"/>
          </p:nvPr>
        </p:nvSpPr>
        <p:spPr/>
        <p:txBody>
          <a:bodyPr/>
          <a:lstStyle/>
          <a:p>
            <a:fld id="{3CF38DB1-3EAE-4932-8D72-5DBB4FDAE1F2}" type="datetimeFigureOut">
              <a:rPr lang="en-US" smtClean="0"/>
              <a:t>8/26/2020</a:t>
            </a:fld>
            <a:endParaRPr lang="en-US"/>
          </a:p>
        </p:txBody>
      </p:sp>
      <p:sp>
        <p:nvSpPr>
          <p:cNvPr id="5" name="Footer Placeholder 4">
            <a:extLst>
              <a:ext uri="{FF2B5EF4-FFF2-40B4-BE49-F238E27FC236}">
                <a16:creationId xmlns:a16="http://schemas.microsoft.com/office/drawing/2014/main" id="{F14C8C17-117C-4530-BACA-E86EB98BA1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5D4CA7-B497-4777-BC9E-43CF9879FA05}"/>
              </a:ext>
            </a:extLst>
          </p:cNvPr>
          <p:cNvSpPr>
            <a:spLocks noGrp="1"/>
          </p:cNvSpPr>
          <p:nvPr>
            <p:ph type="sldNum" sz="quarter" idx="12"/>
          </p:nvPr>
        </p:nvSpPr>
        <p:spPr/>
        <p:txBody>
          <a:bodyPr/>
          <a:lstStyle/>
          <a:p>
            <a:fld id="{2F85DFAD-3030-4A4A-89E4-9C2D7621D92F}" type="slidenum">
              <a:rPr lang="en-US" smtClean="0"/>
              <a:t>‹#›</a:t>
            </a:fld>
            <a:endParaRPr lang="en-US"/>
          </a:p>
        </p:txBody>
      </p:sp>
    </p:spTree>
    <p:extLst>
      <p:ext uri="{BB962C8B-B14F-4D97-AF65-F5344CB8AC3E}">
        <p14:creationId xmlns:p14="http://schemas.microsoft.com/office/powerpoint/2010/main" val="2713569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02F9-3561-4674-9CF3-050CDDAF030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14DF8E-2D5D-4EA9-B67B-AF292D95F9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7381B9-25ED-48F8-BB6A-C2A5D1108162}"/>
              </a:ext>
            </a:extLst>
          </p:cNvPr>
          <p:cNvSpPr>
            <a:spLocks noGrp="1"/>
          </p:cNvSpPr>
          <p:nvPr>
            <p:ph type="dt" sz="half" idx="10"/>
          </p:nvPr>
        </p:nvSpPr>
        <p:spPr/>
        <p:txBody>
          <a:bodyPr/>
          <a:lstStyle/>
          <a:p>
            <a:fld id="{3CF38DB1-3EAE-4932-8D72-5DBB4FDAE1F2}" type="datetimeFigureOut">
              <a:rPr lang="en-US" smtClean="0"/>
              <a:t>8/26/2020</a:t>
            </a:fld>
            <a:endParaRPr lang="en-US"/>
          </a:p>
        </p:txBody>
      </p:sp>
      <p:sp>
        <p:nvSpPr>
          <p:cNvPr id="5" name="Footer Placeholder 4">
            <a:extLst>
              <a:ext uri="{FF2B5EF4-FFF2-40B4-BE49-F238E27FC236}">
                <a16:creationId xmlns:a16="http://schemas.microsoft.com/office/drawing/2014/main" id="{166419AF-0B05-4D40-86D5-4E5E2B0D61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A68650-B40D-487F-BC99-AFB6429FDE83}"/>
              </a:ext>
            </a:extLst>
          </p:cNvPr>
          <p:cNvSpPr>
            <a:spLocks noGrp="1"/>
          </p:cNvSpPr>
          <p:nvPr>
            <p:ph type="sldNum" sz="quarter" idx="12"/>
          </p:nvPr>
        </p:nvSpPr>
        <p:spPr/>
        <p:txBody>
          <a:bodyPr/>
          <a:lstStyle/>
          <a:p>
            <a:fld id="{2F85DFAD-3030-4A4A-89E4-9C2D7621D92F}" type="slidenum">
              <a:rPr lang="en-US" smtClean="0"/>
              <a:t>‹#›</a:t>
            </a:fld>
            <a:endParaRPr lang="en-US"/>
          </a:p>
        </p:txBody>
      </p:sp>
    </p:spTree>
    <p:extLst>
      <p:ext uri="{BB962C8B-B14F-4D97-AF65-F5344CB8AC3E}">
        <p14:creationId xmlns:p14="http://schemas.microsoft.com/office/powerpoint/2010/main" val="1937018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6D2D89-79E3-4F65-9424-D7BA5B8C83F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5863CE9-97FF-472F-8C4E-0515796CF9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D1F50D-257E-4689-810B-FEC6BC6404AB}"/>
              </a:ext>
            </a:extLst>
          </p:cNvPr>
          <p:cNvSpPr>
            <a:spLocks noGrp="1"/>
          </p:cNvSpPr>
          <p:nvPr>
            <p:ph type="dt" sz="half" idx="10"/>
          </p:nvPr>
        </p:nvSpPr>
        <p:spPr/>
        <p:txBody>
          <a:bodyPr/>
          <a:lstStyle/>
          <a:p>
            <a:fld id="{3CF38DB1-3EAE-4932-8D72-5DBB4FDAE1F2}" type="datetimeFigureOut">
              <a:rPr lang="en-US" smtClean="0"/>
              <a:t>8/26/2020</a:t>
            </a:fld>
            <a:endParaRPr lang="en-US"/>
          </a:p>
        </p:txBody>
      </p:sp>
      <p:sp>
        <p:nvSpPr>
          <p:cNvPr id="5" name="Footer Placeholder 4">
            <a:extLst>
              <a:ext uri="{FF2B5EF4-FFF2-40B4-BE49-F238E27FC236}">
                <a16:creationId xmlns:a16="http://schemas.microsoft.com/office/drawing/2014/main" id="{96A3A38B-445E-4074-BAC9-E1AAC746E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AFC15C-FE23-4143-987B-56AF4D5DA768}"/>
              </a:ext>
            </a:extLst>
          </p:cNvPr>
          <p:cNvSpPr>
            <a:spLocks noGrp="1"/>
          </p:cNvSpPr>
          <p:nvPr>
            <p:ph type="sldNum" sz="quarter" idx="12"/>
          </p:nvPr>
        </p:nvSpPr>
        <p:spPr/>
        <p:txBody>
          <a:bodyPr/>
          <a:lstStyle/>
          <a:p>
            <a:fld id="{2F85DFAD-3030-4A4A-89E4-9C2D7621D92F}" type="slidenum">
              <a:rPr lang="en-US" smtClean="0"/>
              <a:t>‹#›</a:t>
            </a:fld>
            <a:endParaRPr lang="en-US"/>
          </a:p>
        </p:txBody>
      </p:sp>
    </p:spTree>
    <p:extLst>
      <p:ext uri="{BB962C8B-B14F-4D97-AF65-F5344CB8AC3E}">
        <p14:creationId xmlns:p14="http://schemas.microsoft.com/office/powerpoint/2010/main" val="4110280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8B75E-3881-4A25-9695-420C98978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4CAC8C-8572-4D7F-889E-A09998FFF6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ABF293-5042-4EBA-9CAC-E93F98C8033D}"/>
              </a:ext>
            </a:extLst>
          </p:cNvPr>
          <p:cNvSpPr>
            <a:spLocks noGrp="1"/>
          </p:cNvSpPr>
          <p:nvPr>
            <p:ph type="dt" sz="half" idx="10"/>
          </p:nvPr>
        </p:nvSpPr>
        <p:spPr/>
        <p:txBody>
          <a:bodyPr/>
          <a:lstStyle/>
          <a:p>
            <a:fld id="{3CF38DB1-3EAE-4932-8D72-5DBB4FDAE1F2}" type="datetimeFigureOut">
              <a:rPr lang="en-US" smtClean="0"/>
              <a:t>8/26/2020</a:t>
            </a:fld>
            <a:endParaRPr lang="en-US"/>
          </a:p>
        </p:txBody>
      </p:sp>
      <p:sp>
        <p:nvSpPr>
          <p:cNvPr id="5" name="Footer Placeholder 4">
            <a:extLst>
              <a:ext uri="{FF2B5EF4-FFF2-40B4-BE49-F238E27FC236}">
                <a16:creationId xmlns:a16="http://schemas.microsoft.com/office/drawing/2014/main" id="{7F4C0FA5-8750-430D-88B2-F9E48241AB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11CCD6-A556-4D7E-8F5B-139503EF7685}"/>
              </a:ext>
            </a:extLst>
          </p:cNvPr>
          <p:cNvSpPr>
            <a:spLocks noGrp="1"/>
          </p:cNvSpPr>
          <p:nvPr>
            <p:ph type="sldNum" sz="quarter" idx="12"/>
          </p:nvPr>
        </p:nvSpPr>
        <p:spPr/>
        <p:txBody>
          <a:bodyPr/>
          <a:lstStyle/>
          <a:p>
            <a:fld id="{2F85DFAD-3030-4A4A-89E4-9C2D7621D92F}" type="slidenum">
              <a:rPr lang="en-US" smtClean="0"/>
              <a:t>‹#›</a:t>
            </a:fld>
            <a:endParaRPr lang="en-US"/>
          </a:p>
        </p:txBody>
      </p:sp>
    </p:spTree>
    <p:extLst>
      <p:ext uri="{BB962C8B-B14F-4D97-AF65-F5344CB8AC3E}">
        <p14:creationId xmlns:p14="http://schemas.microsoft.com/office/powerpoint/2010/main" val="869446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A6DD8-0655-4D9E-88C5-D86321BA28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4152E40-7E9E-4836-8A12-C649687A73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3712C4-C410-4242-B6C5-56D1808B962F}"/>
              </a:ext>
            </a:extLst>
          </p:cNvPr>
          <p:cNvSpPr>
            <a:spLocks noGrp="1"/>
          </p:cNvSpPr>
          <p:nvPr>
            <p:ph type="dt" sz="half" idx="10"/>
          </p:nvPr>
        </p:nvSpPr>
        <p:spPr/>
        <p:txBody>
          <a:bodyPr/>
          <a:lstStyle/>
          <a:p>
            <a:fld id="{3CF38DB1-3EAE-4932-8D72-5DBB4FDAE1F2}" type="datetimeFigureOut">
              <a:rPr lang="en-US" smtClean="0"/>
              <a:t>8/26/2020</a:t>
            </a:fld>
            <a:endParaRPr lang="en-US"/>
          </a:p>
        </p:txBody>
      </p:sp>
      <p:sp>
        <p:nvSpPr>
          <p:cNvPr id="5" name="Footer Placeholder 4">
            <a:extLst>
              <a:ext uri="{FF2B5EF4-FFF2-40B4-BE49-F238E27FC236}">
                <a16:creationId xmlns:a16="http://schemas.microsoft.com/office/drawing/2014/main" id="{F76BD2FB-2E32-48C7-9A6C-FFDE639E24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270E1D-374B-4C1B-966F-61D4865506AF}"/>
              </a:ext>
            </a:extLst>
          </p:cNvPr>
          <p:cNvSpPr>
            <a:spLocks noGrp="1"/>
          </p:cNvSpPr>
          <p:nvPr>
            <p:ph type="sldNum" sz="quarter" idx="12"/>
          </p:nvPr>
        </p:nvSpPr>
        <p:spPr/>
        <p:txBody>
          <a:bodyPr/>
          <a:lstStyle/>
          <a:p>
            <a:fld id="{2F85DFAD-3030-4A4A-89E4-9C2D7621D92F}" type="slidenum">
              <a:rPr lang="en-US" smtClean="0"/>
              <a:t>‹#›</a:t>
            </a:fld>
            <a:endParaRPr lang="en-US"/>
          </a:p>
        </p:txBody>
      </p:sp>
    </p:spTree>
    <p:extLst>
      <p:ext uri="{BB962C8B-B14F-4D97-AF65-F5344CB8AC3E}">
        <p14:creationId xmlns:p14="http://schemas.microsoft.com/office/powerpoint/2010/main" val="1352193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34749-3CAA-41C7-9D11-C8FA2BF18B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6CEA53-6A9A-4D90-AC59-771803E935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E53047-C7F0-4838-AC68-D5AE53B56F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16E9F4-66DE-45BF-8737-5C7027F8C0A7}"/>
              </a:ext>
            </a:extLst>
          </p:cNvPr>
          <p:cNvSpPr>
            <a:spLocks noGrp="1"/>
          </p:cNvSpPr>
          <p:nvPr>
            <p:ph type="dt" sz="half" idx="10"/>
          </p:nvPr>
        </p:nvSpPr>
        <p:spPr/>
        <p:txBody>
          <a:bodyPr/>
          <a:lstStyle/>
          <a:p>
            <a:fld id="{3CF38DB1-3EAE-4932-8D72-5DBB4FDAE1F2}" type="datetimeFigureOut">
              <a:rPr lang="en-US" smtClean="0"/>
              <a:t>8/26/2020</a:t>
            </a:fld>
            <a:endParaRPr lang="en-US"/>
          </a:p>
        </p:txBody>
      </p:sp>
      <p:sp>
        <p:nvSpPr>
          <p:cNvPr id="6" name="Footer Placeholder 5">
            <a:extLst>
              <a:ext uri="{FF2B5EF4-FFF2-40B4-BE49-F238E27FC236}">
                <a16:creationId xmlns:a16="http://schemas.microsoft.com/office/drawing/2014/main" id="{37BB847E-8AE1-4767-9937-9A7B56EDE6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A51885-4F6D-4A03-B1C9-846AB2ED0A79}"/>
              </a:ext>
            </a:extLst>
          </p:cNvPr>
          <p:cNvSpPr>
            <a:spLocks noGrp="1"/>
          </p:cNvSpPr>
          <p:nvPr>
            <p:ph type="sldNum" sz="quarter" idx="12"/>
          </p:nvPr>
        </p:nvSpPr>
        <p:spPr/>
        <p:txBody>
          <a:bodyPr/>
          <a:lstStyle/>
          <a:p>
            <a:fld id="{2F85DFAD-3030-4A4A-89E4-9C2D7621D92F}" type="slidenum">
              <a:rPr lang="en-US" smtClean="0"/>
              <a:t>‹#›</a:t>
            </a:fld>
            <a:endParaRPr lang="en-US"/>
          </a:p>
        </p:txBody>
      </p:sp>
    </p:spTree>
    <p:extLst>
      <p:ext uri="{BB962C8B-B14F-4D97-AF65-F5344CB8AC3E}">
        <p14:creationId xmlns:p14="http://schemas.microsoft.com/office/powerpoint/2010/main" val="2129134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065E6-7414-46A1-81D8-E9E6A1D3D27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43695C-AA92-4517-92EC-42C9C48C78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E2EF69-BDEE-447F-930F-04E9FA1DC3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4E91BE-361B-430C-8182-7390A4F984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0FA249-C4A5-47F7-9AE7-98327614ABD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A0312BB-D6F1-4B2E-A942-AD0AFD5B86EA}"/>
              </a:ext>
            </a:extLst>
          </p:cNvPr>
          <p:cNvSpPr>
            <a:spLocks noGrp="1"/>
          </p:cNvSpPr>
          <p:nvPr>
            <p:ph type="dt" sz="half" idx="10"/>
          </p:nvPr>
        </p:nvSpPr>
        <p:spPr/>
        <p:txBody>
          <a:bodyPr/>
          <a:lstStyle/>
          <a:p>
            <a:fld id="{3CF38DB1-3EAE-4932-8D72-5DBB4FDAE1F2}" type="datetimeFigureOut">
              <a:rPr lang="en-US" smtClean="0"/>
              <a:t>8/26/2020</a:t>
            </a:fld>
            <a:endParaRPr lang="en-US"/>
          </a:p>
        </p:txBody>
      </p:sp>
      <p:sp>
        <p:nvSpPr>
          <p:cNvPr id="8" name="Footer Placeholder 7">
            <a:extLst>
              <a:ext uri="{FF2B5EF4-FFF2-40B4-BE49-F238E27FC236}">
                <a16:creationId xmlns:a16="http://schemas.microsoft.com/office/drawing/2014/main" id="{ABD7D4E6-B0AE-436D-90CC-D7774AECB5F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C783F02-2C5D-484A-8C5E-2362CF9E0AEC}"/>
              </a:ext>
            </a:extLst>
          </p:cNvPr>
          <p:cNvSpPr>
            <a:spLocks noGrp="1"/>
          </p:cNvSpPr>
          <p:nvPr>
            <p:ph type="sldNum" sz="quarter" idx="12"/>
          </p:nvPr>
        </p:nvSpPr>
        <p:spPr/>
        <p:txBody>
          <a:bodyPr/>
          <a:lstStyle/>
          <a:p>
            <a:fld id="{2F85DFAD-3030-4A4A-89E4-9C2D7621D92F}" type="slidenum">
              <a:rPr lang="en-US" smtClean="0"/>
              <a:t>‹#›</a:t>
            </a:fld>
            <a:endParaRPr lang="en-US"/>
          </a:p>
        </p:txBody>
      </p:sp>
    </p:spTree>
    <p:extLst>
      <p:ext uri="{BB962C8B-B14F-4D97-AF65-F5344CB8AC3E}">
        <p14:creationId xmlns:p14="http://schemas.microsoft.com/office/powerpoint/2010/main" val="2227364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2C87D-C87D-4E5E-8763-AC9AE089BE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0E6AED-9DFE-48C6-8EF0-830432C184EA}"/>
              </a:ext>
            </a:extLst>
          </p:cNvPr>
          <p:cNvSpPr>
            <a:spLocks noGrp="1"/>
          </p:cNvSpPr>
          <p:nvPr>
            <p:ph type="dt" sz="half" idx="10"/>
          </p:nvPr>
        </p:nvSpPr>
        <p:spPr/>
        <p:txBody>
          <a:bodyPr/>
          <a:lstStyle/>
          <a:p>
            <a:fld id="{3CF38DB1-3EAE-4932-8D72-5DBB4FDAE1F2}" type="datetimeFigureOut">
              <a:rPr lang="en-US" smtClean="0"/>
              <a:t>8/26/2020</a:t>
            </a:fld>
            <a:endParaRPr lang="en-US"/>
          </a:p>
        </p:txBody>
      </p:sp>
      <p:sp>
        <p:nvSpPr>
          <p:cNvPr id="4" name="Footer Placeholder 3">
            <a:extLst>
              <a:ext uri="{FF2B5EF4-FFF2-40B4-BE49-F238E27FC236}">
                <a16:creationId xmlns:a16="http://schemas.microsoft.com/office/drawing/2014/main" id="{0239262F-A450-411B-AE32-14F33F0A42D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40141DF-0034-41F7-BFA0-3728C481528A}"/>
              </a:ext>
            </a:extLst>
          </p:cNvPr>
          <p:cNvSpPr>
            <a:spLocks noGrp="1"/>
          </p:cNvSpPr>
          <p:nvPr>
            <p:ph type="sldNum" sz="quarter" idx="12"/>
          </p:nvPr>
        </p:nvSpPr>
        <p:spPr/>
        <p:txBody>
          <a:bodyPr/>
          <a:lstStyle/>
          <a:p>
            <a:fld id="{2F85DFAD-3030-4A4A-89E4-9C2D7621D92F}" type="slidenum">
              <a:rPr lang="en-US" smtClean="0"/>
              <a:t>‹#›</a:t>
            </a:fld>
            <a:endParaRPr lang="en-US"/>
          </a:p>
        </p:txBody>
      </p:sp>
    </p:spTree>
    <p:extLst>
      <p:ext uri="{BB962C8B-B14F-4D97-AF65-F5344CB8AC3E}">
        <p14:creationId xmlns:p14="http://schemas.microsoft.com/office/powerpoint/2010/main" val="2304724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0E5B63-97FE-4D7F-BB19-DEEE0B05A026}"/>
              </a:ext>
            </a:extLst>
          </p:cNvPr>
          <p:cNvSpPr>
            <a:spLocks noGrp="1"/>
          </p:cNvSpPr>
          <p:nvPr>
            <p:ph type="dt" sz="half" idx="10"/>
          </p:nvPr>
        </p:nvSpPr>
        <p:spPr/>
        <p:txBody>
          <a:bodyPr/>
          <a:lstStyle/>
          <a:p>
            <a:fld id="{3CF38DB1-3EAE-4932-8D72-5DBB4FDAE1F2}" type="datetimeFigureOut">
              <a:rPr lang="en-US" smtClean="0"/>
              <a:t>8/26/2020</a:t>
            </a:fld>
            <a:endParaRPr lang="en-US"/>
          </a:p>
        </p:txBody>
      </p:sp>
      <p:sp>
        <p:nvSpPr>
          <p:cNvPr id="3" name="Footer Placeholder 2">
            <a:extLst>
              <a:ext uri="{FF2B5EF4-FFF2-40B4-BE49-F238E27FC236}">
                <a16:creationId xmlns:a16="http://schemas.microsoft.com/office/drawing/2014/main" id="{E6C9F328-F37C-4686-BA76-5DBE81D09B3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A51E62-212E-480A-962D-97B065B1C4D8}"/>
              </a:ext>
            </a:extLst>
          </p:cNvPr>
          <p:cNvSpPr>
            <a:spLocks noGrp="1"/>
          </p:cNvSpPr>
          <p:nvPr>
            <p:ph type="sldNum" sz="quarter" idx="12"/>
          </p:nvPr>
        </p:nvSpPr>
        <p:spPr/>
        <p:txBody>
          <a:bodyPr/>
          <a:lstStyle/>
          <a:p>
            <a:fld id="{2F85DFAD-3030-4A4A-89E4-9C2D7621D92F}" type="slidenum">
              <a:rPr lang="en-US" smtClean="0"/>
              <a:t>‹#›</a:t>
            </a:fld>
            <a:endParaRPr lang="en-US"/>
          </a:p>
        </p:txBody>
      </p:sp>
    </p:spTree>
    <p:extLst>
      <p:ext uri="{BB962C8B-B14F-4D97-AF65-F5344CB8AC3E}">
        <p14:creationId xmlns:p14="http://schemas.microsoft.com/office/powerpoint/2010/main" val="1731595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BEBC2-A592-472A-8424-C4D4FFA313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5DCC00A-F9DB-4BB2-97AF-5197AD60F5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9568AD7-16AB-407B-9B4F-D567573478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80307D-9BBC-4E21-8236-2CBCA9587BA8}"/>
              </a:ext>
            </a:extLst>
          </p:cNvPr>
          <p:cNvSpPr>
            <a:spLocks noGrp="1"/>
          </p:cNvSpPr>
          <p:nvPr>
            <p:ph type="dt" sz="half" idx="10"/>
          </p:nvPr>
        </p:nvSpPr>
        <p:spPr/>
        <p:txBody>
          <a:bodyPr/>
          <a:lstStyle/>
          <a:p>
            <a:fld id="{3CF38DB1-3EAE-4932-8D72-5DBB4FDAE1F2}" type="datetimeFigureOut">
              <a:rPr lang="en-US" smtClean="0"/>
              <a:t>8/26/2020</a:t>
            </a:fld>
            <a:endParaRPr lang="en-US"/>
          </a:p>
        </p:txBody>
      </p:sp>
      <p:sp>
        <p:nvSpPr>
          <p:cNvPr id="6" name="Footer Placeholder 5">
            <a:extLst>
              <a:ext uri="{FF2B5EF4-FFF2-40B4-BE49-F238E27FC236}">
                <a16:creationId xmlns:a16="http://schemas.microsoft.com/office/drawing/2014/main" id="{65E75130-A035-4828-B8E7-702D19133C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5555FB-A289-4CDF-86D8-049F5E2A3CF0}"/>
              </a:ext>
            </a:extLst>
          </p:cNvPr>
          <p:cNvSpPr>
            <a:spLocks noGrp="1"/>
          </p:cNvSpPr>
          <p:nvPr>
            <p:ph type="sldNum" sz="quarter" idx="12"/>
          </p:nvPr>
        </p:nvSpPr>
        <p:spPr/>
        <p:txBody>
          <a:bodyPr/>
          <a:lstStyle/>
          <a:p>
            <a:fld id="{2F85DFAD-3030-4A4A-89E4-9C2D7621D92F}" type="slidenum">
              <a:rPr lang="en-US" smtClean="0"/>
              <a:t>‹#›</a:t>
            </a:fld>
            <a:endParaRPr lang="en-US"/>
          </a:p>
        </p:txBody>
      </p:sp>
    </p:spTree>
    <p:extLst>
      <p:ext uri="{BB962C8B-B14F-4D97-AF65-F5344CB8AC3E}">
        <p14:creationId xmlns:p14="http://schemas.microsoft.com/office/powerpoint/2010/main" val="2721676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D4A7-BCEB-42BE-BCC0-ECEDDA222A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4225A02-F728-466F-A240-BAB37BE5CC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6819230-E9AA-4DF5-98C2-0BBF8A9A6C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EE476E-78FC-4629-8AB0-C5F82282F1D3}"/>
              </a:ext>
            </a:extLst>
          </p:cNvPr>
          <p:cNvSpPr>
            <a:spLocks noGrp="1"/>
          </p:cNvSpPr>
          <p:nvPr>
            <p:ph type="dt" sz="half" idx="10"/>
          </p:nvPr>
        </p:nvSpPr>
        <p:spPr/>
        <p:txBody>
          <a:bodyPr/>
          <a:lstStyle/>
          <a:p>
            <a:fld id="{3CF38DB1-3EAE-4932-8D72-5DBB4FDAE1F2}" type="datetimeFigureOut">
              <a:rPr lang="en-US" smtClean="0"/>
              <a:t>8/26/2020</a:t>
            </a:fld>
            <a:endParaRPr lang="en-US"/>
          </a:p>
        </p:txBody>
      </p:sp>
      <p:sp>
        <p:nvSpPr>
          <p:cNvPr id="6" name="Footer Placeholder 5">
            <a:extLst>
              <a:ext uri="{FF2B5EF4-FFF2-40B4-BE49-F238E27FC236}">
                <a16:creationId xmlns:a16="http://schemas.microsoft.com/office/drawing/2014/main" id="{DFCED170-7604-4C2B-B61E-CF2E3A4D51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3C0884-110A-43C3-A03A-02D04F50E493}"/>
              </a:ext>
            </a:extLst>
          </p:cNvPr>
          <p:cNvSpPr>
            <a:spLocks noGrp="1"/>
          </p:cNvSpPr>
          <p:nvPr>
            <p:ph type="sldNum" sz="quarter" idx="12"/>
          </p:nvPr>
        </p:nvSpPr>
        <p:spPr/>
        <p:txBody>
          <a:bodyPr/>
          <a:lstStyle/>
          <a:p>
            <a:fld id="{2F85DFAD-3030-4A4A-89E4-9C2D7621D92F}" type="slidenum">
              <a:rPr lang="en-US" smtClean="0"/>
              <a:t>‹#›</a:t>
            </a:fld>
            <a:endParaRPr lang="en-US"/>
          </a:p>
        </p:txBody>
      </p:sp>
    </p:spTree>
    <p:extLst>
      <p:ext uri="{BB962C8B-B14F-4D97-AF65-F5344CB8AC3E}">
        <p14:creationId xmlns:p14="http://schemas.microsoft.com/office/powerpoint/2010/main" val="4273616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2CB0A2-A30C-422B-8A07-B7AE63D6F7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427FD7A-BFFA-4193-A299-CC10F57C03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485764-DF32-4A70-83D2-6F92468BF2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F38DB1-3EAE-4932-8D72-5DBB4FDAE1F2}" type="datetimeFigureOut">
              <a:rPr lang="en-US" smtClean="0"/>
              <a:t>8/26/2020</a:t>
            </a:fld>
            <a:endParaRPr lang="en-US"/>
          </a:p>
        </p:txBody>
      </p:sp>
      <p:sp>
        <p:nvSpPr>
          <p:cNvPr id="5" name="Footer Placeholder 4">
            <a:extLst>
              <a:ext uri="{FF2B5EF4-FFF2-40B4-BE49-F238E27FC236}">
                <a16:creationId xmlns:a16="http://schemas.microsoft.com/office/drawing/2014/main" id="{1537A354-EF0E-43E9-8100-A5D441D2B8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D4FAF01-084C-41D1-AD2C-DBEB79390D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85DFAD-3030-4A4A-89E4-9C2D7621D92F}" type="slidenum">
              <a:rPr lang="en-US" smtClean="0"/>
              <a:t>‹#›</a:t>
            </a:fld>
            <a:endParaRPr lang="en-US"/>
          </a:p>
        </p:txBody>
      </p:sp>
    </p:spTree>
    <p:extLst>
      <p:ext uri="{BB962C8B-B14F-4D97-AF65-F5344CB8AC3E}">
        <p14:creationId xmlns:p14="http://schemas.microsoft.com/office/powerpoint/2010/main" val="3529941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30834-7AD9-41B3-AC4C-CBEAB0862E6C}"/>
              </a:ext>
            </a:extLst>
          </p:cNvPr>
          <p:cNvSpPr>
            <a:spLocks noGrp="1"/>
          </p:cNvSpPr>
          <p:nvPr>
            <p:ph type="ctrTitle"/>
          </p:nvPr>
        </p:nvSpPr>
        <p:spPr/>
        <p:txBody>
          <a:bodyPr/>
          <a:lstStyle/>
          <a:p>
            <a:r>
              <a:rPr lang="en-US" b="1" dirty="0"/>
              <a:t>Lecture 2</a:t>
            </a:r>
          </a:p>
        </p:txBody>
      </p:sp>
      <p:sp>
        <p:nvSpPr>
          <p:cNvPr id="3" name="Subtitle 2">
            <a:extLst>
              <a:ext uri="{FF2B5EF4-FFF2-40B4-BE49-F238E27FC236}">
                <a16:creationId xmlns:a16="http://schemas.microsoft.com/office/drawing/2014/main" id="{073559EE-86A2-49B2-839F-CFB03AAEE868}"/>
              </a:ext>
            </a:extLst>
          </p:cNvPr>
          <p:cNvSpPr>
            <a:spLocks noGrp="1"/>
          </p:cNvSpPr>
          <p:nvPr>
            <p:ph type="subTitle" idx="1"/>
          </p:nvPr>
        </p:nvSpPr>
        <p:spPr/>
        <p:txBody>
          <a:bodyPr>
            <a:normAutofit/>
          </a:bodyPr>
          <a:lstStyle/>
          <a:p>
            <a:r>
              <a:rPr lang="en-US" sz="4000" dirty="0"/>
              <a:t>Foreign Aid</a:t>
            </a:r>
          </a:p>
        </p:txBody>
      </p:sp>
    </p:spTree>
    <p:extLst>
      <p:ext uri="{BB962C8B-B14F-4D97-AF65-F5344CB8AC3E}">
        <p14:creationId xmlns:p14="http://schemas.microsoft.com/office/powerpoint/2010/main" val="1509418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0078C-94C8-4B24-9ABA-E7BD1D4FD4F0}"/>
              </a:ext>
            </a:extLst>
          </p:cNvPr>
          <p:cNvSpPr>
            <a:spLocks noGrp="1"/>
          </p:cNvSpPr>
          <p:nvPr>
            <p:ph type="title"/>
          </p:nvPr>
        </p:nvSpPr>
        <p:spPr/>
        <p:txBody>
          <a:bodyPr/>
          <a:lstStyle/>
          <a:p>
            <a:r>
              <a:rPr lang="en-US" b="1" dirty="0"/>
              <a:t>                             Poverty Trap </a:t>
            </a:r>
          </a:p>
        </p:txBody>
      </p:sp>
      <p:sp>
        <p:nvSpPr>
          <p:cNvPr id="3" name="Content Placeholder 2">
            <a:extLst>
              <a:ext uri="{FF2B5EF4-FFF2-40B4-BE49-F238E27FC236}">
                <a16:creationId xmlns:a16="http://schemas.microsoft.com/office/drawing/2014/main" id="{36BA48F5-0EC3-46C2-A874-28B5BA1A5188}"/>
              </a:ext>
            </a:extLst>
          </p:cNvPr>
          <p:cNvSpPr>
            <a:spLocks noGrp="1"/>
          </p:cNvSpPr>
          <p:nvPr>
            <p:ph sz="half" idx="1"/>
          </p:nvPr>
        </p:nvSpPr>
        <p:spPr>
          <a:xfrm>
            <a:off x="838199" y="1825625"/>
            <a:ext cx="11091334" cy="4351338"/>
          </a:xfrm>
        </p:spPr>
        <p:txBody>
          <a:bodyPr>
            <a:normAutofit lnSpcReduction="10000"/>
          </a:bodyPr>
          <a:lstStyle/>
          <a:p>
            <a:r>
              <a:rPr lang="en-US" b="1" dirty="0"/>
              <a:t>Theory: </a:t>
            </a:r>
            <a:r>
              <a:rPr lang="en-US" dirty="0"/>
              <a:t>Typically if an economy is poor it should be able to achieve high growth rates. This is because in poor economies the Marginal(additional) units of capital are going to have a higher rate return then they would in developing areas. Thus developing areas should attract more investment which will raise their growth rates. This was the logic behind convergence theory</a:t>
            </a:r>
          </a:p>
          <a:p>
            <a:r>
              <a:rPr lang="en-US" b="1" dirty="0"/>
              <a:t>Trap: </a:t>
            </a:r>
            <a:r>
              <a:rPr lang="en-US" dirty="0"/>
              <a:t>Some factor in the economy (Financial Markets, Property Rights, Government Accountability, Monetary Policy, Civil War, </a:t>
            </a:r>
            <a:r>
              <a:rPr lang="en-US" dirty="0" err="1"/>
              <a:t>ect</a:t>
            </a:r>
            <a:r>
              <a:rPr lang="en-US" dirty="0"/>
              <a:t>..) Is depressing the rate of return on capital. Thus necessary savings and investment aren’t being made to start growth because the rate of return is to low to justify the fixed costs. </a:t>
            </a:r>
          </a:p>
          <a:p>
            <a:endParaRPr lang="en-US" dirty="0"/>
          </a:p>
          <a:p>
            <a:endParaRPr lang="en-US" dirty="0"/>
          </a:p>
        </p:txBody>
      </p:sp>
      <p:sp>
        <p:nvSpPr>
          <p:cNvPr id="4" name="Content Placeholder 3">
            <a:extLst>
              <a:ext uri="{FF2B5EF4-FFF2-40B4-BE49-F238E27FC236}">
                <a16:creationId xmlns:a16="http://schemas.microsoft.com/office/drawing/2014/main" id="{B4453427-39A6-4796-9550-A460FDB50F0E}"/>
              </a:ext>
            </a:extLst>
          </p:cNvPr>
          <p:cNvSpPr>
            <a:spLocks noGrp="1"/>
          </p:cNvSpPr>
          <p:nvPr>
            <p:ph sz="half" idx="2"/>
          </p:nvPr>
        </p:nvSpPr>
        <p:spPr>
          <a:xfrm>
            <a:off x="11929533" y="1825625"/>
            <a:ext cx="262467" cy="4351338"/>
          </a:xfrm>
        </p:spPr>
        <p:txBody>
          <a:bodyPr>
            <a:normAutofit lnSpcReduction="10000"/>
          </a:bodyPr>
          <a:lstStyle/>
          <a:p>
            <a:endParaRPr lang="en-US" dirty="0"/>
          </a:p>
        </p:txBody>
      </p:sp>
    </p:spTree>
    <p:extLst>
      <p:ext uri="{BB962C8B-B14F-4D97-AF65-F5344CB8AC3E}">
        <p14:creationId xmlns:p14="http://schemas.microsoft.com/office/powerpoint/2010/main" val="4263832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E1918-5E2E-4745-82B8-23E99B57204E}"/>
              </a:ext>
            </a:extLst>
          </p:cNvPr>
          <p:cNvSpPr>
            <a:spLocks noGrp="1"/>
          </p:cNvSpPr>
          <p:nvPr>
            <p:ph type="title"/>
          </p:nvPr>
        </p:nvSpPr>
        <p:spPr/>
        <p:txBody>
          <a:bodyPr/>
          <a:lstStyle/>
          <a:p>
            <a:r>
              <a:rPr lang="en-US" dirty="0"/>
              <a:t>                          </a:t>
            </a:r>
            <a:r>
              <a:rPr lang="en-US" b="1" dirty="0"/>
              <a:t>African Divergence </a:t>
            </a:r>
          </a:p>
        </p:txBody>
      </p:sp>
      <p:pic>
        <p:nvPicPr>
          <p:cNvPr id="10" name="Content Placeholder 9" descr="A close up of a map&#10;&#10;Description automatically generated">
            <a:extLst>
              <a:ext uri="{FF2B5EF4-FFF2-40B4-BE49-F238E27FC236}">
                <a16:creationId xmlns:a16="http://schemas.microsoft.com/office/drawing/2014/main" id="{1B0C0A99-607D-4AF5-A189-34D35E89021E}"/>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019800" y="1825625"/>
            <a:ext cx="6001109" cy="4351338"/>
          </a:xfrm>
        </p:spPr>
      </p:pic>
      <p:sp>
        <p:nvSpPr>
          <p:cNvPr id="8" name="Content Placeholder 7">
            <a:extLst>
              <a:ext uri="{FF2B5EF4-FFF2-40B4-BE49-F238E27FC236}">
                <a16:creationId xmlns:a16="http://schemas.microsoft.com/office/drawing/2014/main" id="{53A5B2C1-191E-403C-9EDC-640296F00286}"/>
              </a:ext>
            </a:extLst>
          </p:cNvPr>
          <p:cNvSpPr>
            <a:spLocks noGrp="1"/>
          </p:cNvSpPr>
          <p:nvPr>
            <p:ph sz="half" idx="1"/>
          </p:nvPr>
        </p:nvSpPr>
        <p:spPr/>
        <p:txBody>
          <a:bodyPr>
            <a:normAutofit fontScale="92500" lnSpcReduction="20000"/>
          </a:bodyPr>
          <a:lstStyle/>
          <a:p>
            <a:r>
              <a:rPr lang="en-US" dirty="0"/>
              <a:t>Africa's growth started diverging from the rest of the developing world in 60s</a:t>
            </a:r>
          </a:p>
          <a:p>
            <a:r>
              <a:rPr lang="en-US" dirty="0"/>
              <a:t>Divergence accelerated in the 70s when the African economy actually began to contract. </a:t>
            </a:r>
          </a:p>
          <a:p>
            <a:r>
              <a:rPr lang="en-US" dirty="0"/>
              <a:t>Life expectancy is 64</a:t>
            </a:r>
          </a:p>
          <a:p>
            <a:r>
              <a:rPr lang="en-US" dirty="0"/>
              <a:t>50.4 percent of Africa's population live below the extreme poverty line of$1.25 a day</a:t>
            </a:r>
          </a:p>
          <a:p>
            <a:r>
              <a:rPr lang="en-US" dirty="0"/>
              <a:t>Child Mortality: 78 deaths per 1,000 live births</a:t>
            </a:r>
          </a:p>
          <a:p>
            <a:endParaRPr lang="en-US" dirty="0"/>
          </a:p>
        </p:txBody>
      </p:sp>
    </p:spTree>
    <p:extLst>
      <p:ext uri="{BB962C8B-B14F-4D97-AF65-F5344CB8AC3E}">
        <p14:creationId xmlns:p14="http://schemas.microsoft.com/office/powerpoint/2010/main" val="3786456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128DC-BC79-4567-9701-3E15BED83B66}"/>
              </a:ext>
            </a:extLst>
          </p:cNvPr>
          <p:cNvSpPr>
            <a:spLocks noGrp="1"/>
          </p:cNvSpPr>
          <p:nvPr>
            <p:ph type="title"/>
          </p:nvPr>
        </p:nvSpPr>
        <p:spPr/>
        <p:txBody>
          <a:bodyPr/>
          <a:lstStyle/>
          <a:p>
            <a:r>
              <a:rPr lang="en-US" dirty="0"/>
              <a:t>                       </a:t>
            </a:r>
            <a:r>
              <a:rPr lang="en-US" b="1" dirty="0"/>
              <a:t>Poor Social Indicators </a:t>
            </a:r>
          </a:p>
        </p:txBody>
      </p:sp>
      <p:sp>
        <p:nvSpPr>
          <p:cNvPr id="3" name="Content Placeholder 2">
            <a:extLst>
              <a:ext uri="{FF2B5EF4-FFF2-40B4-BE49-F238E27FC236}">
                <a16:creationId xmlns:a16="http://schemas.microsoft.com/office/drawing/2014/main" id="{15C60A36-EEE9-4606-B141-30D7F96EE279}"/>
              </a:ext>
            </a:extLst>
          </p:cNvPr>
          <p:cNvSpPr>
            <a:spLocks noGrp="1"/>
          </p:cNvSpPr>
          <p:nvPr>
            <p:ph sz="half" idx="1"/>
          </p:nvPr>
        </p:nvSpPr>
        <p:spPr/>
        <p:txBody>
          <a:bodyPr/>
          <a:lstStyle/>
          <a:p>
            <a:endParaRPr lang="en-US" dirty="0"/>
          </a:p>
          <a:p>
            <a:endParaRPr lang="en-US" dirty="0"/>
          </a:p>
        </p:txBody>
      </p:sp>
      <p:pic>
        <p:nvPicPr>
          <p:cNvPr id="6" name="Content Placeholder 5" descr="A screenshot of a cell phone&#10;&#10;Description automatically generated">
            <a:extLst>
              <a:ext uri="{FF2B5EF4-FFF2-40B4-BE49-F238E27FC236}">
                <a16:creationId xmlns:a16="http://schemas.microsoft.com/office/drawing/2014/main" id="{2CA56F97-73B7-4361-956F-9810AC402CA4}"/>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528011" y="1239253"/>
            <a:ext cx="8746957" cy="5618747"/>
          </a:xfrm>
        </p:spPr>
      </p:pic>
    </p:spTree>
    <p:extLst>
      <p:ext uri="{BB962C8B-B14F-4D97-AF65-F5344CB8AC3E}">
        <p14:creationId xmlns:p14="http://schemas.microsoft.com/office/powerpoint/2010/main" val="2205261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2F724-5EC3-4183-ACCA-1ABB3118C377}"/>
              </a:ext>
            </a:extLst>
          </p:cNvPr>
          <p:cNvSpPr>
            <a:spLocks noGrp="1"/>
          </p:cNvSpPr>
          <p:nvPr>
            <p:ph type="title"/>
          </p:nvPr>
        </p:nvSpPr>
        <p:spPr/>
        <p:txBody>
          <a:bodyPr/>
          <a:lstStyle/>
          <a:p>
            <a:r>
              <a:rPr lang="en-US" dirty="0"/>
              <a:t>                 </a:t>
            </a:r>
            <a:r>
              <a:rPr lang="en-US" b="1" dirty="0"/>
              <a:t>The Need to Save Africa </a:t>
            </a:r>
          </a:p>
        </p:txBody>
      </p:sp>
      <p:sp>
        <p:nvSpPr>
          <p:cNvPr id="3" name="Content Placeholder 2">
            <a:extLst>
              <a:ext uri="{FF2B5EF4-FFF2-40B4-BE49-F238E27FC236}">
                <a16:creationId xmlns:a16="http://schemas.microsoft.com/office/drawing/2014/main" id="{28494948-98E8-4177-8649-199D70E476CB}"/>
              </a:ext>
            </a:extLst>
          </p:cNvPr>
          <p:cNvSpPr>
            <a:spLocks noGrp="1"/>
          </p:cNvSpPr>
          <p:nvPr>
            <p:ph sz="half" idx="1"/>
          </p:nvPr>
        </p:nvSpPr>
        <p:spPr>
          <a:xfrm>
            <a:off x="142420" y="1452645"/>
            <a:ext cx="6440906" cy="4863933"/>
          </a:xfrm>
        </p:spPr>
        <p:txBody>
          <a:bodyPr>
            <a:normAutofit fontScale="77500" lnSpcReduction="20000"/>
          </a:bodyPr>
          <a:lstStyle/>
          <a:p>
            <a:r>
              <a:rPr lang="en-US" dirty="0"/>
              <a:t>International Organization such as The GS, UN, and The World Bank have been dedicated to “saving Africa”.</a:t>
            </a:r>
          </a:p>
          <a:p>
            <a:endParaRPr lang="en-US" dirty="0"/>
          </a:p>
          <a:p>
            <a:r>
              <a:rPr lang="en-US" dirty="0"/>
              <a:t>UN Millennium Goals (cut poverty in half, universal education, reducing infant </a:t>
            </a:r>
            <a:r>
              <a:rPr lang="en-US" dirty="0" err="1"/>
              <a:t>mortality,ect</a:t>
            </a:r>
            <a:r>
              <a:rPr lang="en-US" dirty="0"/>
              <a:t>..).</a:t>
            </a:r>
          </a:p>
          <a:p>
            <a:endParaRPr lang="en-US" dirty="0"/>
          </a:p>
          <a:p>
            <a:r>
              <a:rPr lang="en-US" dirty="0"/>
              <a:t>Popular support as well (from Bono to Bill Gates).</a:t>
            </a:r>
          </a:p>
          <a:p>
            <a:endParaRPr lang="en-US" dirty="0"/>
          </a:p>
          <a:p>
            <a:r>
              <a:rPr lang="en-US" dirty="0"/>
              <a:t>Aid flows to have quadrupled since the late 60s. </a:t>
            </a:r>
          </a:p>
          <a:p>
            <a:endParaRPr lang="en-US" dirty="0"/>
          </a:p>
          <a:p>
            <a:r>
              <a:rPr lang="en-US" dirty="0"/>
              <a:t>Since the 60s a total of $714 billion in aid as been sent to Africa </a:t>
            </a:r>
          </a:p>
        </p:txBody>
      </p:sp>
      <p:pic>
        <p:nvPicPr>
          <p:cNvPr id="6" name="Content Placeholder 5" descr="A picture containing comb&#10;&#10;Description automatically generated">
            <a:extLst>
              <a:ext uri="{FF2B5EF4-FFF2-40B4-BE49-F238E27FC236}">
                <a16:creationId xmlns:a16="http://schemas.microsoft.com/office/drawing/2014/main" id="{C751B934-E8D0-46E0-A613-91571CB1B05B}"/>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497054" y="1937275"/>
            <a:ext cx="5481790" cy="4555600"/>
          </a:xfrm>
        </p:spPr>
      </p:pic>
    </p:spTree>
    <p:extLst>
      <p:ext uri="{BB962C8B-B14F-4D97-AF65-F5344CB8AC3E}">
        <p14:creationId xmlns:p14="http://schemas.microsoft.com/office/powerpoint/2010/main" val="2213296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6B3D9-A7C2-49D4-9705-37CCF55DE879}"/>
              </a:ext>
            </a:extLst>
          </p:cNvPr>
          <p:cNvSpPr>
            <a:spLocks noGrp="1"/>
          </p:cNvSpPr>
          <p:nvPr>
            <p:ph type="title"/>
          </p:nvPr>
        </p:nvSpPr>
        <p:spPr/>
        <p:txBody>
          <a:bodyPr/>
          <a:lstStyle/>
          <a:p>
            <a:r>
              <a:rPr lang="en-US" dirty="0"/>
              <a:t>                               </a:t>
            </a:r>
            <a:r>
              <a:rPr lang="en-US" b="1" dirty="0"/>
              <a:t>Aid Flows </a:t>
            </a:r>
          </a:p>
        </p:txBody>
      </p:sp>
      <p:sp>
        <p:nvSpPr>
          <p:cNvPr id="3" name="Content Placeholder 2">
            <a:extLst>
              <a:ext uri="{FF2B5EF4-FFF2-40B4-BE49-F238E27FC236}">
                <a16:creationId xmlns:a16="http://schemas.microsoft.com/office/drawing/2014/main" id="{74884F72-8D0C-404B-AD76-B350FB57A948}"/>
              </a:ext>
            </a:extLst>
          </p:cNvPr>
          <p:cNvSpPr>
            <a:spLocks noGrp="1"/>
          </p:cNvSpPr>
          <p:nvPr>
            <p:ph sz="half" idx="1"/>
          </p:nvPr>
        </p:nvSpPr>
        <p:spPr>
          <a:xfrm>
            <a:off x="838200" y="1825625"/>
            <a:ext cx="171893" cy="4351338"/>
          </a:xfrm>
        </p:spPr>
        <p:txBody>
          <a:bodyPr/>
          <a:lstStyle/>
          <a:p>
            <a:endParaRPr lang="en-US" dirty="0"/>
          </a:p>
        </p:txBody>
      </p:sp>
      <p:pic>
        <p:nvPicPr>
          <p:cNvPr id="6" name="Content Placeholder 5" descr="A close up of text on a white background&#10;&#10;Description automatically generated">
            <a:extLst>
              <a:ext uri="{FF2B5EF4-FFF2-40B4-BE49-F238E27FC236}">
                <a16:creationId xmlns:a16="http://schemas.microsoft.com/office/drawing/2014/main" id="{E63DBA1B-D134-44E1-9F0E-0DFD6E076032}"/>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23014" y="1690688"/>
            <a:ext cx="10626385" cy="4802187"/>
          </a:xfrm>
        </p:spPr>
      </p:pic>
    </p:spTree>
    <p:extLst>
      <p:ext uri="{BB962C8B-B14F-4D97-AF65-F5344CB8AC3E}">
        <p14:creationId xmlns:p14="http://schemas.microsoft.com/office/powerpoint/2010/main" val="2272681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7DB89-DD34-4434-AF08-6D1F8EF8049F}"/>
              </a:ext>
            </a:extLst>
          </p:cNvPr>
          <p:cNvSpPr>
            <a:spLocks noGrp="1"/>
          </p:cNvSpPr>
          <p:nvPr>
            <p:ph type="title"/>
          </p:nvPr>
        </p:nvSpPr>
        <p:spPr/>
        <p:txBody>
          <a:bodyPr/>
          <a:lstStyle/>
          <a:p>
            <a:r>
              <a:rPr lang="en-US" dirty="0"/>
              <a:t>                                Not New</a:t>
            </a:r>
          </a:p>
        </p:txBody>
      </p:sp>
      <p:sp>
        <p:nvSpPr>
          <p:cNvPr id="3" name="Content Placeholder 2">
            <a:extLst>
              <a:ext uri="{FF2B5EF4-FFF2-40B4-BE49-F238E27FC236}">
                <a16:creationId xmlns:a16="http://schemas.microsoft.com/office/drawing/2014/main" id="{EBF34EDD-3CFA-4196-90FA-B5A8236FB08D}"/>
              </a:ext>
            </a:extLst>
          </p:cNvPr>
          <p:cNvSpPr>
            <a:spLocks noGrp="1"/>
          </p:cNvSpPr>
          <p:nvPr>
            <p:ph sz="half" idx="1"/>
          </p:nvPr>
        </p:nvSpPr>
        <p:spPr/>
        <p:txBody>
          <a:bodyPr/>
          <a:lstStyle/>
          <a:p>
            <a:endParaRPr lang="en-US"/>
          </a:p>
        </p:txBody>
      </p:sp>
      <p:pic>
        <p:nvPicPr>
          <p:cNvPr id="6" name="Content Placeholder 5" descr="A screenshot of text&#10;&#10;Description automatically generated">
            <a:extLst>
              <a:ext uri="{FF2B5EF4-FFF2-40B4-BE49-F238E27FC236}">
                <a16:creationId xmlns:a16="http://schemas.microsoft.com/office/drawing/2014/main" id="{E6CB9653-27BE-4C59-AEDB-564EF0BB7B8A}"/>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311442" y="1299412"/>
            <a:ext cx="9119937" cy="5558588"/>
          </a:xfrm>
        </p:spPr>
      </p:pic>
    </p:spTree>
    <p:extLst>
      <p:ext uri="{BB962C8B-B14F-4D97-AF65-F5344CB8AC3E}">
        <p14:creationId xmlns:p14="http://schemas.microsoft.com/office/powerpoint/2010/main" val="478091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5A2AB-E95E-4FF7-B52A-53DA4C8FD5D0}"/>
              </a:ext>
            </a:extLst>
          </p:cNvPr>
          <p:cNvSpPr>
            <a:spLocks noGrp="1"/>
          </p:cNvSpPr>
          <p:nvPr>
            <p:ph type="title"/>
          </p:nvPr>
        </p:nvSpPr>
        <p:spPr/>
        <p:txBody>
          <a:bodyPr/>
          <a:lstStyle/>
          <a:p>
            <a:r>
              <a:rPr lang="en-US" dirty="0"/>
              <a:t>                       Development Ideas</a:t>
            </a:r>
          </a:p>
        </p:txBody>
      </p:sp>
      <p:sp>
        <p:nvSpPr>
          <p:cNvPr id="3" name="Content Placeholder 2">
            <a:extLst>
              <a:ext uri="{FF2B5EF4-FFF2-40B4-BE49-F238E27FC236}">
                <a16:creationId xmlns:a16="http://schemas.microsoft.com/office/drawing/2014/main" id="{890600B6-C9CF-4A86-8ECE-AFC3F52455AD}"/>
              </a:ext>
            </a:extLst>
          </p:cNvPr>
          <p:cNvSpPr>
            <a:spLocks noGrp="1"/>
          </p:cNvSpPr>
          <p:nvPr>
            <p:ph sz="half" idx="1"/>
          </p:nvPr>
        </p:nvSpPr>
        <p:spPr>
          <a:xfrm>
            <a:off x="838200" y="1825625"/>
            <a:ext cx="10515600" cy="4351338"/>
          </a:xfrm>
        </p:spPr>
        <p:txBody>
          <a:bodyPr>
            <a:normAutofit fontScale="92500" lnSpcReduction="10000"/>
          </a:bodyPr>
          <a:lstStyle/>
          <a:p>
            <a:r>
              <a:rPr lang="en-US" b="1" dirty="0"/>
              <a:t>Transformative Development: </a:t>
            </a:r>
            <a:r>
              <a:rPr lang="en-US" dirty="0"/>
              <a:t>Attempts to fully transform Third World countries into developed economies. </a:t>
            </a:r>
          </a:p>
          <a:p>
            <a:r>
              <a:rPr lang="en-US" dirty="0"/>
              <a:t>Methods is by experts and planer drafting growth plains and having national governments implement them</a:t>
            </a:r>
          </a:p>
          <a:p>
            <a:endParaRPr lang="en-US" dirty="0"/>
          </a:p>
          <a:p>
            <a:r>
              <a:rPr lang="en-US" b="1" dirty="0"/>
              <a:t>Marginal Growth: </a:t>
            </a:r>
            <a:r>
              <a:rPr lang="en-US" dirty="0"/>
              <a:t>Attempts to solve particularly severe problems in developing areas(clean water access and malaria) with no plans for structural transformation</a:t>
            </a:r>
          </a:p>
          <a:p>
            <a:endParaRPr lang="en-US" dirty="0"/>
          </a:p>
          <a:p>
            <a:r>
              <a:rPr lang="en-US" dirty="0"/>
              <a:t>Method is by empowering local </a:t>
            </a:r>
            <a:r>
              <a:rPr lang="en-US" dirty="0" err="1"/>
              <a:t>entrepanuers</a:t>
            </a:r>
            <a:r>
              <a:rPr lang="en-US" dirty="0"/>
              <a:t> and citizens to find solution the best alleviate the problems that </a:t>
            </a:r>
            <a:r>
              <a:rPr lang="en-US" dirty="0" err="1"/>
              <a:t>aile</a:t>
            </a:r>
            <a:r>
              <a:rPr lang="en-US" dirty="0"/>
              <a:t> them</a:t>
            </a:r>
          </a:p>
          <a:p>
            <a:endParaRPr lang="en-US" dirty="0"/>
          </a:p>
          <a:p>
            <a:endParaRPr lang="en-US" dirty="0"/>
          </a:p>
        </p:txBody>
      </p:sp>
      <p:sp>
        <p:nvSpPr>
          <p:cNvPr id="4" name="Content Placeholder 3">
            <a:extLst>
              <a:ext uri="{FF2B5EF4-FFF2-40B4-BE49-F238E27FC236}">
                <a16:creationId xmlns:a16="http://schemas.microsoft.com/office/drawing/2014/main" id="{2CCD9C96-BE7D-42E1-B11F-6FCF1C0D2556}"/>
              </a:ext>
            </a:extLst>
          </p:cNvPr>
          <p:cNvSpPr>
            <a:spLocks noGrp="1"/>
          </p:cNvSpPr>
          <p:nvPr>
            <p:ph sz="half" idx="2"/>
          </p:nvPr>
        </p:nvSpPr>
        <p:spPr>
          <a:xfrm>
            <a:off x="11628408" y="1825625"/>
            <a:ext cx="563592" cy="4351338"/>
          </a:xfrm>
        </p:spPr>
        <p:txBody>
          <a:bodyPr>
            <a:normAutofit fontScale="92500" lnSpcReduction="10000"/>
          </a:bodyPr>
          <a:lstStyle/>
          <a:p>
            <a:pPr marL="0" indent="0">
              <a:buNone/>
            </a:pPr>
            <a:endParaRPr lang="en-US" dirty="0"/>
          </a:p>
        </p:txBody>
      </p:sp>
    </p:spTree>
    <p:extLst>
      <p:ext uri="{BB962C8B-B14F-4D97-AF65-F5344CB8AC3E}">
        <p14:creationId xmlns:p14="http://schemas.microsoft.com/office/powerpoint/2010/main" val="1196248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64136-FAB8-4AA3-851D-0CE134983CD3}"/>
              </a:ext>
            </a:extLst>
          </p:cNvPr>
          <p:cNvSpPr>
            <a:spLocks noGrp="1"/>
          </p:cNvSpPr>
          <p:nvPr>
            <p:ph type="title"/>
          </p:nvPr>
        </p:nvSpPr>
        <p:spPr/>
        <p:txBody>
          <a:bodyPr/>
          <a:lstStyle/>
          <a:p>
            <a:r>
              <a:rPr lang="en-US" dirty="0"/>
              <a:t>                      </a:t>
            </a:r>
            <a:r>
              <a:rPr lang="en-US" b="1" dirty="0"/>
              <a:t>Transformative Idea</a:t>
            </a:r>
          </a:p>
        </p:txBody>
      </p:sp>
      <p:sp>
        <p:nvSpPr>
          <p:cNvPr id="3" name="Content Placeholder 2">
            <a:extLst>
              <a:ext uri="{FF2B5EF4-FFF2-40B4-BE49-F238E27FC236}">
                <a16:creationId xmlns:a16="http://schemas.microsoft.com/office/drawing/2014/main" id="{010E2984-116E-4B6E-9696-E0C2FB053A81}"/>
              </a:ext>
            </a:extLst>
          </p:cNvPr>
          <p:cNvSpPr>
            <a:spLocks noGrp="1"/>
          </p:cNvSpPr>
          <p:nvPr>
            <p:ph sz="half" idx="1"/>
          </p:nvPr>
        </p:nvSpPr>
        <p:spPr>
          <a:xfrm>
            <a:off x="838199" y="1825625"/>
            <a:ext cx="10679723" cy="4351338"/>
          </a:xfrm>
        </p:spPr>
        <p:txBody>
          <a:bodyPr>
            <a:normAutofit lnSpcReduction="10000"/>
          </a:bodyPr>
          <a:lstStyle/>
          <a:p>
            <a:r>
              <a:rPr lang="en-US" dirty="0"/>
              <a:t>The most popular idea amongst governments, NGOs, philanthropist, and the public at large.</a:t>
            </a:r>
          </a:p>
          <a:p>
            <a:endParaRPr lang="en-US" dirty="0"/>
          </a:p>
          <a:p>
            <a:r>
              <a:rPr lang="en-US" dirty="0"/>
              <a:t>Exemplified in programs such as the U.N Millennium Development Goals.</a:t>
            </a:r>
          </a:p>
          <a:p>
            <a:endParaRPr lang="en-US" dirty="0"/>
          </a:p>
          <a:p>
            <a:r>
              <a:rPr lang="en-US" dirty="0"/>
              <a:t>Has gone in and out of style from the 50s,70s, and 90s.</a:t>
            </a:r>
          </a:p>
          <a:p>
            <a:endParaRPr lang="en-US" dirty="0"/>
          </a:p>
          <a:p>
            <a:r>
              <a:rPr lang="en-US" dirty="0"/>
              <a:t>This recycling of the idea is due to the empirical literature routinely dampening the promises of these endeavors.</a:t>
            </a:r>
          </a:p>
        </p:txBody>
      </p:sp>
      <p:sp>
        <p:nvSpPr>
          <p:cNvPr id="4" name="Content Placeholder 3">
            <a:extLst>
              <a:ext uri="{FF2B5EF4-FFF2-40B4-BE49-F238E27FC236}">
                <a16:creationId xmlns:a16="http://schemas.microsoft.com/office/drawing/2014/main" id="{6F512AC3-47B6-44D3-ADF4-9A1A52709E6D}"/>
              </a:ext>
            </a:extLst>
          </p:cNvPr>
          <p:cNvSpPr>
            <a:spLocks noGrp="1"/>
          </p:cNvSpPr>
          <p:nvPr>
            <p:ph sz="half" idx="2"/>
          </p:nvPr>
        </p:nvSpPr>
        <p:spPr>
          <a:xfrm>
            <a:off x="12192000" y="2019056"/>
            <a:ext cx="445477" cy="548298"/>
          </a:xfrm>
        </p:spPr>
        <p:txBody>
          <a:bodyPr>
            <a:normAutofit lnSpcReduction="10000"/>
          </a:bodyPr>
          <a:lstStyle/>
          <a:p>
            <a:pPr marL="0" indent="0">
              <a:buNone/>
            </a:pPr>
            <a:endParaRPr lang="en-US" dirty="0"/>
          </a:p>
        </p:txBody>
      </p:sp>
    </p:spTree>
    <p:extLst>
      <p:ext uri="{BB962C8B-B14F-4D97-AF65-F5344CB8AC3E}">
        <p14:creationId xmlns:p14="http://schemas.microsoft.com/office/powerpoint/2010/main" val="4251259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D77A7-A6D9-4EF1-9C51-25950AF0A780}"/>
              </a:ext>
            </a:extLst>
          </p:cNvPr>
          <p:cNvSpPr>
            <a:spLocks noGrp="1"/>
          </p:cNvSpPr>
          <p:nvPr>
            <p:ph type="title"/>
          </p:nvPr>
        </p:nvSpPr>
        <p:spPr/>
        <p:txBody>
          <a:bodyPr/>
          <a:lstStyle/>
          <a:p>
            <a:r>
              <a:rPr lang="en-US" b="1" dirty="0"/>
              <a:t>                              The Big Push</a:t>
            </a:r>
          </a:p>
        </p:txBody>
      </p:sp>
      <p:sp>
        <p:nvSpPr>
          <p:cNvPr id="3" name="Content Placeholder 2">
            <a:extLst>
              <a:ext uri="{FF2B5EF4-FFF2-40B4-BE49-F238E27FC236}">
                <a16:creationId xmlns:a16="http://schemas.microsoft.com/office/drawing/2014/main" id="{744B51D7-530A-4053-8847-7ACB2558BB87}"/>
              </a:ext>
            </a:extLst>
          </p:cNvPr>
          <p:cNvSpPr>
            <a:spLocks noGrp="1"/>
          </p:cNvSpPr>
          <p:nvPr>
            <p:ph sz="half" idx="1"/>
          </p:nvPr>
        </p:nvSpPr>
        <p:spPr>
          <a:xfrm>
            <a:off x="838199" y="1825625"/>
            <a:ext cx="10930467" cy="4351338"/>
          </a:xfrm>
        </p:spPr>
        <p:txBody>
          <a:bodyPr>
            <a:normAutofit lnSpcReduction="10000"/>
          </a:bodyPr>
          <a:lstStyle/>
          <a:p>
            <a:r>
              <a:rPr lang="en-US" dirty="0"/>
              <a:t>The Major strategy and theoretical backing for transformative Aid programs.</a:t>
            </a:r>
          </a:p>
          <a:p>
            <a:endParaRPr lang="en-US" dirty="0"/>
          </a:p>
          <a:p>
            <a:r>
              <a:rPr lang="en-US" dirty="0"/>
              <a:t>Originated from Albert Hirschman. Biggest proponent today is Jeffery Sachs. </a:t>
            </a:r>
          </a:p>
          <a:p>
            <a:endParaRPr lang="en-US" dirty="0"/>
          </a:p>
          <a:p>
            <a:r>
              <a:rPr lang="en-US" dirty="0"/>
              <a:t>Based around the idea of the Poverty Trap</a:t>
            </a:r>
          </a:p>
          <a:p>
            <a:endParaRPr lang="en-US" dirty="0"/>
          </a:p>
          <a:p>
            <a:r>
              <a:rPr lang="en-US" dirty="0"/>
              <a:t>Requires a massive amount of Aid to get a get third world country developing.</a:t>
            </a:r>
          </a:p>
          <a:p>
            <a:endParaRPr lang="en-US" dirty="0"/>
          </a:p>
          <a:p>
            <a:endParaRPr lang="en-US" dirty="0"/>
          </a:p>
          <a:p>
            <a:endParaRPr lang="en-US" dirty="0"/>
          </a:p>
        </p:txBody>
      </p:sp>
      <p:sp>
        <p:nvSpPr>
          <p:cNvPr id="4" name="Content Placeholder 3">
            <a:extLst>
              <a:ext uri="{FF2B5EF4-FFF2-40B4-BE49-F238E27FC236}">
                <a16:creationId xmlns:a16="http://schemas.microsoft.com/office/drawing/2014/main" id="{292A7ABA-E7FC-40BE-9539-F0CC248E531E}"/>
              </a:ext>
            </a:extLst>
          </p:cNvPr>
          <p:cNvSpPr>
            <a:spLocks noGrp="1"/>
          </p:cNvSpPr>
          <p:nvPr>
            <p:ph sz="half" idx="2"/>
          </p:nvPr>
        </p:nvSpPr>
        <p:spPr>
          <a:xfrm>
            <a:off x="12022667" y="1825625"/>
            <a:ext cx="474133" cy="4351338"/>
          </a:xfrm>
        </p:spPr>
        <p:txBody>
          <a:bodyPr>
            <a:normAutofit lnSpcReduction="10000"/>
          </a:bodyPr>
          <a:lstStyle/>
          <a:p>
            <a:pPr marL="0" indent="0">
              <a:buNone/>
            </a:pPr>
            <a:endParaRPr lang="en-US" dirty="0"/>
          </a:p>
        </p:txBody>
      </p:sp>
    </p:spTree>
    <p:extLst>
      <p:ext uri="{BB962C8B-B14F-4D97-AF65-F5344CB8AC3E}">
        <p14:creationId xmlns:p14="http://schemas.microsoft.com/office/powerpoint/2010/main" val="13223157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366</TotalTime>
  <Words>479</Words>
  <Application>Microsoft Office PowerPoint</Application>
  <PresentationFormat>Widescreen</PresentationFormat>
  <Paragraphs>48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Lecture 2</vt:lpstr>
      <vt:lpstr>                          African Divergence </vt:lpstr>
      <vt:lpstr>                       Poor Social Indicators </vt:lpstr>
      <vt:lpstr>                 The Need to Save Africa </vt:lpstr>
      <vt:lpstr>                               Aid Flows </vt:lpstr>
      <vt:lpstr>                                Not New</vt:lpstr>
      <vt:lpstr>                       Development Ideas</vt:lpstr>
      <vt:lpstr>                      Transformative Idea</vt:lpstr>
      <vt:lpstr>                              The Big Push</vt:lpstr>
      <vt:lpstr>                             Poverty Trap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dc:title>
  <dc:creator>Dan Solon</dc:creator>
  <cp:lastModifiedBy>Dan Solon</cp:lastModifiedBy>
  <cp:revision>16</cp:revision>
  <dcterms:created xsi:type="dcterms:W3CDTF">2020-08-25T03:13:45Z</dcterms:created>
  <dcterms:modified xsi:type="dcterms:W3CDTF">2020-08-27T07:03:25Z</dcterms:modified>
</cp:coreProperties>
</file>